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</p:sldIdLst>
  <p:sldSz cx="12192000" cy="6858000"/>
  <p:notesSz cx="7772400" cy="100584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DC0E5-630C-406A-8B52-B00B32A7F15D}" type="datetimeFigureOut">
              <a:rPr lang="cs-CZ" smtClean="0"/>
              <a:t>19.11.2024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F591B-BAFB-44C9-9B2E-4E1EE5B265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6103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Tom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F591B-BAFB-44C9-9B2E-4E1EE5B265BB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1608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Robbe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F591B-BAFB-44C9-9B2E-4E1EE5B265BB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67255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Robbe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F591B-BAFB-44C9-9B2E-4E1EE5B265BB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65988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Robbe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F591B-BAFB-44C9-9B2E-4E1EE5B265BB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2202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Robbe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F591B-BAFB-44C9-9B2E-4E1EE5B265BB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19434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Tom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F591B-BAFB-44C9-9B2E-4E1EE5B265BB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08531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Tom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F591B-BAFB-44C9-9B2E-4E1EE5B265BB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14147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Adam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F591B-BAFB-44C9-9B2E-4E1EE5B265BB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27575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Tom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F591B-BAFB-44C9-9B2E-4E1EE5B265BB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14168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Adam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F591B-BAFB-44C9-9B2E-4E1EE5B265BB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63967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Robbe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F591B-BAFB-44C9-9B2E-4E1EE5B265BB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07496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Adam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F591B-BAFB-44C9-9B2E-4E1EE5B265BB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95572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Adam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F591B-BAFB-44C9-9B2E-4E1EE5B265BB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0428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Adam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F591B-BAFB-44C9-9B2E-4E1EE5B265BB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97825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Adam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F591B-BAFB-44C9-9B2E-4E1EE5B265BB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33060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Robbe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F591B-BAFB-44C9-9B2E-4E1EE5B265BB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15527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DA62AAB-05FB-4693-BE9F-4B42B5841E3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2866CCB-813C-4AB3-BB96-B480B9D3104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08A34FF-5692-4FF1-8250-CB483E812B7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91D7C77-42B3-40BF-8D8A-B35CCE1FC42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04A4EA0-38B3-4A45-A268-FB8DF0CBD2A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82C8A96-6542-406F-8D78-E77DA37029A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88CDBAE-2497-4D4F-839E-AE4980FE689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A6358D8-B9E7-47BF-B919-5ED5FEA81B9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CA4EF78-DE79-4767-AECF-774D8311CC2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2C372B2-1CF0-4856-9088-4F885DFE137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9029939-B082-4D2B-8F9A-AC8721CD968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5A2549A-D603-4CD8-BF18-0FED3652D1B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ADEC025-10F2-4B41-B7EA-D4063D9133D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F6B9408-FA1E-4417-A185-AFA07A2AFC0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36D697B-AD43-43C4-AE30-3563DD8018D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73AE24A-B07F-42A4-A463-B4E0F7D23AA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6E9C5AB-C76A-4EB6-BD66-B7B0A9CADE3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D815E99-B2CD-46E9-93B8-0F9A445BCFE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44941FC-26E3-4E44-A9FA-45D0001EF3B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DC5809-8723-4564-8998-CD20F616573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A9B4746-BC7A-49FB-8096-053387D5AF8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679DC8C-E481-4E19-8F3E-45BCE19E46C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3477D51-6A5A-43A8-95E0-0D9C89C8084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34019F-EE40-49E0-A6B6-3EAB1C2B925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 hidden="1"/>
          <p:cNvSpPr/>
          <p:nvPr/>
        </p:nvSpPr>
        <p:spPr>
          <a:xfrm>
            <a:off x="0" y="0"/>
            <a:ext cx="12191400" cy="226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8" name="Rectangle 9"/>
          <p:cNvSpPr/>
          <p:nvPr/>
        </p:nvSpPr>
        <p:spPr>
          <a:xfrm>
            <a:off x="0" y="4206240"/>
            <a:ext cx="12191400" cy="2651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920" cy="1699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>
          <a:xfrm>
            <a:off x="960120" y="6356520"/>
            <a:ext cx="55040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>
          <a:xfrm>
            <a:off x="10296000" y="6356520"/>
            <a:ext cx="9320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Franklin Gothic Medium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fld id="{BDAF31DB-4868-4C50-A1BF-515DEFE47858}" type="slidenum">
              <a:rPr lang="en-US" sz="1200" b="0" strike="noStrike" spc="-1">
                <a:solidFill>
                  <a:srgbClr val="FFFFFF"/>
                </a:solidFill>
                <a:latin typeface="Franklin Gothic Medium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>
          <a:xfrm>
            <a:off x="6903720" y="6356520"/>
            <a:ext cx="3236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7"/>
          <p:cNvSpPr/>
          <p:nvPr/>
        </p:nvSpPr>
        <p:spPr>
          <a:xfrm>
            <a:off x="0" y="0"/>
            <a:ext cx="12191400" cy="226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44" name="PlaceHolder 1"/>
          <p:cNvSpPr>
            <a:spLocks noGrp="1"/>
          </p:cNvSpPr>
          <p:nvPr>
            <p:ph type="ftr" idx="4"/>
          </p:nvPr>
        </p:nvSpPr>
        <p:spPr>
          <a:xfrm>
            <a:off x="960120" y="6356520"/>
            <a:ext cx="55040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sldNum" idx="5"/>
          </p:nvPr>
        </p:nvSpPr>
        <p:spPr>
          <a:xfrm>
            <a:off x="10296000" y="6356520"/>
            <a:ext cx="9320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Franklin Gothic Medium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fld id="{B9BBA271-D4BC-4779-A2F5-A1E56FC73248}" type="slidenum">
              <a:rPr lang="en-US" sz="1200" b="0" strike="noStrike" spc="-1">
                <a:solidFill>
                  <a:srgbClr val="000000"/>
                </a:solidFill>
                <a:latin typeface="Franklin Gothic Medium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6"/>
          </p:nvPr>
        </p:nvSpPr>
        <p:spPr>
          <a:xfrm>
            <a:off x="6903720" y="6356520"/>
            <a:ext cx="3236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4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7" name="Rectangle 23"/>
          <p:cNvSpPr/>
          <p:nvPr/>
        </p:nvSpPr>
        <p:spPr>
          <a:xfrm>
            <a:off x="-7560" y="0"/>
            <a:ext cx="1218816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128" name="Rectangle 25"/>
          <p:cNvSpPr/>
          <p:nvPr/>
        </p:nvSpPr>
        <p:spPr>
          <a:xfrm>
            <a:off x="4657320" y="0"/>
            <a:ext cx="7534080" cy="6857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315760" y="640080"/>
            <a:ext cx="5915520" cy="381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cs-CZ" sz="8800" b="0" strike="noStrike" cap="all" spc="114">
                <a:solidFill>
                  <a:srgbClr val="FFFFFF"/>
                </a:solidFill>
                <a:latin typeface="Franklin Gothic Demi Cond"/>
              </a:rPr>
              <a:t>Simple</a:t>
            </a:r>
            <a:br>
              <a:rPr sz="8800"/>
            </a:br>
            <a:r>
              <a:rPr lang="cs-CZ" sz="8800" b="0" strike="noStrike" cap="all" spc="114">
                <a:solidFill>
                  <a:srgbClr val="FFFFFF"/>
                </a:solidFill>
                <a:latin typeface="Franklin Gothic Demi Cond"/>
              </a:rPr>
              <a:t>stupid</a:t>
            </a:r>
            <a:br>
              <a:rPr sz="8800"/>
            </a:br>
            <a:r>
              <a:rPr lang="cs-CZ" sz="8800" b="0" strike="noStrike" cap="all" spc="114">
                <a:solidFill>
                  <a:srgbClr val="FFFFFF"/>
                </a:solidFill>
                <a:latin typeface="Franklin Gothic Demi Cond"/>
              </a:rPr>
              <a:t>Rover</a:t>
            </a:r>
            <a:endParaRPr lang="en-US" sz="8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5315760" y="4646160"/>
            <a:ext cx="5915520" cy="134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pos="0" algn="l"/>
              </a:tabLst>
            </a:pPr>
            <a:r>
              <a:rPr lang="cs-CZ" sz="3600" b="0" strike="noStrike" spc="46">
                <a:solidFill>
                  <a:srgbClr val="FFFFFF"/>
                </a:solidFill>
                <a:latin typeface="Franklin Gothic Medium"/>
              </a:rPr>
              <a:t>Thomas, Robbe, Adam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Obrázek 7" descr="Obsah obrázku obraz, hora, umění, venku&#10;&#10;Popis byl vytvořen automaticky"/>
          <p:cNvPicPr/>
          <p:nvPr/>
        </p:nvPicPr>
        <p:blipFill>
          <a:blip r:embed="rId2"/>
          <a:srcRect l="18402" r="13686"/>
          <a:stretch/>
        </p:blipFill>
        <p:spPr>
          <a:xfrm>
            <a:off x="0" y="0"/>
            <a:ext cx="4656600" cy="6857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920" cy="1699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cs-CZ" sz="6600" b="0" strike="noStrike" cap="all" spc="114">
                <a:solidFill>
                  <a:srgbClr val="FFFFFF"/>
                </a:solidFill>
                <a:latin typeface="Franklin Gothic Demi Cond"/>
              </a:rPr>
              <a:t>Energy profiling</a:t>
            </a:r>
            <a:endParaRPr lang="en-US" sz="6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Obrázek 168"/>
          <p:cNvPicPr/>
          <p:nvPr/>
        </p:nvPicPr>
        <p:blipFill>
          <a:blip r:embed="rId3"/>
          <a:stretch/>
        </p:blipFill>
        <p:spPr>
          <a:xfrm>
            <a:off x="914400" y="2338560"/>
            <a:ext cx="10287000" cy="4519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920" cy="1699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cs-CZ" sz="6600" b="0" strike="noStrike" cap="all" spc="114">
                <a:solidFill>
                  <a:srgbClr val="FFFFFF"/>
                </a:solidFill>
                <a:latin typeface="Franklin Gothic Demi Cond"/>
              </a:rPr>
              <a:t>Energy profiling</a:t>
            </a:r>
            <a:endParaRPr lang="en-US" sz="6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" name="Obrázek 170"/>
          <p:cNvPicPr/>
          <p:nvPr/>
        </p:nvPicPr>
        <p:blipFill>
          <a:blip r:embed="rId3"/>
          <a:srcRect t="6253" b="4939"/>
          <a:stretch/>
        </p:blipFill>
        <p:spPr>
          <a:xfrm>
            <a:off x="1104120" y="2286000"/>
            <a:ext cx="9906840" cy="4572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920" cy="1699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cs-CZ" sz="6600" b="0" strike="noStrike" cap="all" spc="114">
                <a:solidFill>
                  <a:srgbClr val="FFFFFF"/>
                </a:solidFill>
                <a:latin typeface="Franklin Gothic Demi Cond"/>
              </a:rPr>
              <a:t>Energy profiling</a:t>
            </a:r>
            <a:endParaRPr lang="en-US" sz="6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" name="Obrázek 172"/>
          <p:cNvPicPr/>
          <p:nvPr/>
        </p:nvPicPr>
        <p:blipFill>
          <a:blip r:embed="rId3"/>
          <a:stretch/>
        </p:blipFill>
        <p:spPr>
          <a:xfrm>
            <a:off x="0" y="2286000"/>
            <a:ext cx="6158160" cy="3200400"/>
          </a:xfrm>
          <a:prstGeom prst="rect">
            <a:avLst/>
          </a:prstGeom>
          <a:ln w="0">
            <a:noFill/>
          </a:ln>
        </p:spPr>
      </p:pic>
      <p:pic>
        <p:nvPicPr>
          <p:cNvPr id="174" name="Obrázek 173"/>
          <p:cNvPicPr/>
          <p:nvPr/>
        </p:nvPicPr>
        <p:blipFill>
          <a:blip r:embed="rId4"/>
          <a:stretch/>
        </p:blipFill>
        <p:spPr>
          <a:xfrm>
            <a:off x="6025320" y="2286000"/>
            <a:ext cx="6158160" cy="3200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920" cy="1699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cs-CZ" sz="6600" b="0" strike="noStrike" cap="all" spc="114">
                <a:solidFill>
                  <a:srgbClr val="FFFFFF"/>
                </a:solidFill>
                <a:latin typeface="Franklin Gothic Demi Cond"/>
              </a:rPr>
              <a:t>Energy profiling</a:t>
            </a:r>
            <a:endParaRPr lang="en-US" sz="6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TextovéPole 175"/>
          <p:cNvSpPr txBox="1"/>
          <p:nvPr/>
        </p:nvSpPr>
        <p:spPr>
          <a:xfrm>
            <a:off x="4461480" y="2836440"/>
            <a:ext cx="2853720" cy="2649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Module		Average</a:t>
            </a:r>
          </a:p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Stm32		2.7mA</a:t>
            </a:r>
          </a:p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BLE		11mA</a:t>
            </a:r>
          </a:p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SHT40		0.67mA</a:t>
            </a:r>
          </a:p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LTR-329		0.23mA</a:t>
            </a:r>
          </a:p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LoRa		…</a:t>
            </a:r>
          </a:p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Total		14.6mA</a:t>
            </a:r>
          </a:p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920" cy="1699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cs-CZ" sz="6600" b="0" strike="noStrike" cap="all" spc="114">
                <a:solidFill>
                  <a:srgbClr val="FFFFFF"/>
                </a:solidFill>
                <a:latin typeface="Franklin Gothic Demi Cond"/>
              </a:rPr>
              <a:t>BLE comm</a:t>
            </a:r>
            <a:endParaRPr lang="en-US" sz="6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Zástupný obsah 4" descr="Obsah obrázku text, snímek obrazovky, multimédia, software&#10;&#10;Popis byl vytvořen automaticky"/>
          <p:cNvPicPr/>
          <p:nvPr/>
        </p:nvPicPr>
        <p:blipFill>
          <a:blip r:embed="rId3"/>
          <a:srcRect l="37483" t="1968" r="32329" b="27246"/>
          <a:stretch/>
        </p:blipFill>
        <p:spPr>
          <a:xfrm>
            <a:off x="9144000" y="3657600"/>
            <a:ext cx="976320" cy="1238040"/>
          </a:xfrm>
          <a:prstGeom prst="rect">
            <a:avLst/>
          </a:prstGeom>
          <a:ln w="0">
            <a:noFill/>
          </a:ln>
        </p:spPr>
      </p:pic>
      <p:pic>
        <p:nvPicPr>
          <p:cNvPr id="179" name="Zástupný obsah 1" descr="Obsah obrázku text, snímek obrazovky, multimédia, software&#10;&#10;Popis byl vytvořen automaticky"/>
          <p:cNvPicPr/>
          <p:nvPr/>
        </p:nvPicPr>
        <p:blipFill>
          <a:blip r:embed="rId3"/>
          <a:srcRect l="37483" t="1968" r="32329" b="27246"/>
          <a:stretch/>
        </p:blipFill>
        <p:spPr>
          <a:xfrm>
            <a:off x="1766880" y="3657600"/>
            <a:ext cx="976320" cy="1238040"/>
          </a:xfrm>
          <a:prstGeom prst="rect">
            <a:avLst/>
          </a:prstGeom>
          <a:ln w="0">
            <a:noFill/>
          </a:ln>
        </p:spPr>
      </p:pic>
      <p:pic>
        <p:nvPicPr>
          <p:cNvPr id="180" name="Obrázek 179"/>
          <p:cNvPicPr/>
          <p:nvPr/>
        </p:nvPicPr>
        <p:blipFill>
          <a:blip r:embed="rId4"/>
          <a:stretch/>
        </p:blipFill>
        <p:spPr>
          <a:xfrm rot="5400000">
            <a:off x="2640600" y="3612240"/>
            <a:ext cx="1657440" cy="1290600"/>
          </a:xfrm>
          <a:prstGeom prst="rect">
            <a:avLst/>
          </a:prstGeom>
          <a:ln w="0">
            <a:noFill/>
          </a:ln>
        </p:spPr>
      </p:pic>
      <p:sp>
        <p:nvSpPr>
          <p:cNvPr id="181" name="TextovéPole 180"/>
          <p:cNvSpPr txBox="1"/>
          <p:nvPr/>
        </p:nvSpPr>
        <p:spPr>
          <a:xfrm>
            <a:off x="1600200" y="5257800"/>
            <a:ext cx="13086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cs-CZ" sz="1800" b="0" strike="noStrike" spc="-1" dirty="0" err="1">
                <a:solidFill>
                  <a:srgbClr val="000000"/>
                </a:solidFill>
                <a:latin typeface="Arial"/>
              </a:rPr>
              <a:t>beacon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TextovéPole 181"/>
          <p:cNvSpPr txBox="1"/>
          <p:nvPr/>
        </p:nvSpPr>
        <p:spPr>
          <a:xfrm>
            <a:off x="9144000" y="5257800"/>
            <a:ext cx="91512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cs-CZ" sz="1800" b="0" strike="noStrike" spc="-1" dirty="0" err="1">
                <a:solidFill>
                  <a:srgbClr val="000000"/>
                </a:solidFill>
                <a:latin typeface="Arial"/>
              </a:rPr>
              <a:t>scan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3" name="Obrázek 182"/>
          <p:cNvPicPr/>
          <p:nvPr/>
        </p:nvPicPr>
        <p:blipFill>
          <a:blip r:embed="rId5"/>
          <a:stretch/>
        </p:blipFill>
        <p:spPr>
          <a:xfrm>
            <a:off x="7086600" y="3238560"/>
            <a:ext cx="2019240" cy="2019240"/>
          </a:xfrm>
          <a:prstGeom prst="rect">
            <a:avLst/>
          </a:prstGeom>
          <a:ln w="0">
            <a:noFill/>
          </a:ln>
        </p:spPr>
      </p:pic>
      <p:sp>
        <p:nvSpPr>
          <p:cNvPr id="184" name="TextovéPole 183"/>
          <p:cNvSpPr txBox="1"/>
          <p:nvPr/>
        </p:nvSpPr>
        <p:spPr>
          <a:xfrm>
            <a:off x="1828800" y="2971800"/>
            <a:ext cx="8406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SSR 1</a:t>
            </a:r>
          </a:p>
        </p:txBody>
      </p:sp>
      <p:sp>
        <p:nvSpPr>
          <p:cNvPr id="185" name="TextovéPole 184"/>
          <p:cNvSpPr txBox="1"/>
          <p:nvPr/>
        </p:nvSpPr>
        <p:spPr>
          <a:xfrm>
            <a:off x="9144000" y="2971800"/>
            <a:ext cx="8406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SSR 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920" cy="1699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 fontScale="90000"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cs-CZ" sz="6600" b="0" strike="noStrike" cap="all" spc="114">
                <a:solidFill>
                  <a:srgbClr val="FFFFFF"/>
                </a:solidFill>
                <a:latin typeface="Franklin Gothic Demi Cond"/>
              </a:rPr>
              <a:t>Lorawan ith moderated nodered server !!! </a:t>
            </a:r>
            <a:endParaRPr lang="en-US" sz="6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960120" y="2587680"/>
            <a:ext cx="10267920" cy="3592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920" cy="1699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cs-CZ" sz="6600" b="0" strike="noStrike" cap="all" spc="114">
                <a:solidFill>
                  <a:srgbClr val="FFFFFF"/>
                </a:solidFill>
                <a:latin typeface="Franklin Gothic Demi Cond"/>
              </a:rPr>
              <a:t>Gyroscope IMU </a:t>
            </a:r>
            <a:endParaRPr lang="en-US" sz="6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960120" y="2587680"/>
            <a:ext cx="10267920" cy="3592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"/>
          <p:cNvSpPr/>
          <p:nvPr/>
        </p:nvSpPr>
        <p:spPr>
          <a:xfrm>
            <a:off x="1440" y="0"/>
            <a:ext cx="1218816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960120" y="3157920"/>
            <a:ext cx="5127480" cy="2968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cs-CZ" sz="6600" b="0" strike="noStrike" cap="all" spc="114">
                <a:solidFill>
                  <a:srgbClr val="FFFFFF"/>
                </a:solidFill>
                <a:latin typeface="Franklin Gothic Demi Cond"/>
              </a:rPr>
              <a:t>Enegry output managmenT</a:t>
            </a:r>
            <a:endParaRPr lang="en-US" sz="6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1" name="Obrázek 10" descr="Obsah obrázku obraz, hora, umění, venku&#10;&#10;Popis byl vytvořen automaticky"/>
          <p:cNvPicPr/>
          <p:nvPr/>
        </p:nvPicPr>
        <p:blipFill>
          <a:blip r:embed="rId3"/>
          <a:srcRect t="13174" r="-3" b="-3"/>
          <a:stretch/>
        </p:blipFill>
        <p:spPr>
          <a:xfrm flipH="1">
            <a:off x="720" y="0"/>
            <a:ext cx="3053520" cy="2651040"/>
          </a:xfrm>
          <a:prstGeom prst="rect">
            <a:avLst/>
          </a:prstGeom>
          <a:ln w="0">
            <a:noFill/>
          </a:ln>
        </p:spPr>
      </p:pic>
      <p:pic>
        <p:nvPicPr>
          <p:cNvPr id="202" name="Obrázek 12" descr="Obsah obrázku text, diagram, snímek obrazovky, solární&#10;&#10;Popis byl vytvořen automaticky"/>
          <p:cNvPicPr/>
          <p:nvPr/>
        </p:nvPicPr>
        <p:blipFill>
          <a:blip r:embed="rId4"/>
          <a:srcRect r="-5" b="12909"/>
          <a:stretch/>
        </p:blipFill>
        <p:spPr>
          <a:xfrm>
            <a:off x="3054240" y="0"/>
            <a:ext cx="3044160" cy="2651040"/>
          </a:xfrm>
          <a:prstGeom prst="rect">
            <a:avLst/>
          </a:prstGeom>
          <a:ln w="0">
            <a:noFill/>
          </a:ln>
        </p:spPr>
      </p:pic>
      <p:pic>
        <p:nvPicPr>
          <p:cNvPr id="203" name="Zástupný obsah 4" descr="Obsah obrázku rukopis, text&#10;&#10;Popis byl vytvořen automaticky"/>
          <p:cNvPicPr/>
          <p:nvPr/>
        </p:nvPicPr>
        <p:blipFill>
          <a:blip r:embed="rId5"/>
          <a:srcRect l="8450" r="8016" b="7"/>
          <a:stretch/>
        </p:blipFill>
        <p:spPr>
          <a:xfrm>
            <a:off x="6095160" y="0"/>
            <a:ext cx="3044160" cy="2651040"/>
          </a:xfrm>
          <a:prstGeom prst="rect">
            <a:avLst/>
          </a:prstGeom>
          <a:ln w="0">
            <a:noFill/>
          </a:ln>
        </p:spPr>
      </p:pic>
      <p:pic>
        <p:nvPicPr>
          <p:cNvPr id="204" name="Obrázek 6" descr="Obsah obrázku baterie, text&#10;&#10;Popis byl vytvořen automaticky"/>
          <p:cNvPicPr/>
          <p:nvPr/>
        </p:nvPicPr>
        <p:blipFill>
          <a:blip r:embed="rId6"/>
          <a:srcRect t="9556" r="-3" b="-3"/>
          <a:stretch/>
        </p:blipFill>
        <p:spPr>
          <a:xfrm>
            <a:off x="9137880" y="0"/>
            <a:ext cx="3053520" cy="2651040"/>
          </a:xfrm>
          <a:prstGeom prst="rect">
            <a:avLst/>
          </a:prstGeom>
          <a:ln w="0">
            <a:noFill/>
          </a:ln>
        </p:spPr>
      </p:pic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6743520" y="3152520"/>
            <a:ext cx="4426560" cy="297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920" cy="1699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cs-CZ" sz="6600" b="0" strike="noStrike" cap="all" spc="114">
                <a:solidFill>
                  <a:srgbClr val="FFFFFF"/>
                </a:solidFill>
                <a:latin typeface="Franklin Gothic Demi Cond"/>
              </a:rPr>
              <a:t>S.S.R.</a:t>
            </a:r>
            <a:endParaRPr lang="en-US" sz="6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960120" y="2587680"/>
            <a:ext cx="10267920" cy="3592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pos="0" algn="l"/>
              </a:tabLst>
            </a:pPr>
            <a:r>
              <a:rPr lang="en-US" sz="2600" b="0" strike="noStrike" spc="46">
                <a:solidFill>
                  <a:srgbClr val="000000"/>
                </a:solidFill>
                <a:latin typeface="Franklin Gothic Medium"/>
              </a:rPr>
              <a:t>As humanities interest in Mars grows, an understanding of its weather is needed. One of the greatest challenges that the planet provides are the frequent dust storms.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pos="0" algn="l"/>
              </a:tabLst>
            </a:pPr>
            <a:r>
              <a:rPr lang="en-US" sz="2600" b="0" strike="noStrike" spc="46">
                <a:solidFill>
                  <a:srgbClr val="000000"/>
                </a:solidFill>
                <a:latin typeface="Franklin Gothic Medium"/>
              </a:rPr>
              <a:t>This project will try to monitor the weather phenomenon (such as temperature, humidity, light, ...) to predict such storms.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pos="0" algn="l"/>
              </a:tabLst>
            </a:pP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pos="0" algn="l"/>
              </a:tabLst>
            </a:pPr>
            <a:r>
              <a:rPr lang="cs-CZ" sz="2600" b="0" strike="noStrike" spc="46">
                <a:solidFill>
                  <a:srgbClr val="000000"/>
                </a:solidFill>
                <a:latin typeface="Franklin Gothic Medium"/>
              </a:rPr>
              <a:t>(so good! I think we can say that !!!) 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920" cy="1699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cs-CZ" sz="6600" b="0" strike="noStrike" cap="all" spc="114" dirty="0" err="1">
                <a:solidFill>
                  <a:srgbClr val="FFFFFF"/>
                </a:solidFill>
                <a:latin typeface="Franklin Gothic Demi Cond"/>
              </a:rPr>
              <a:t>The</a:t>
            </a:r>
            <a:r>
              <a:rPr lang="cs-CZ" sz="6600" b="0" strike="noStrike" cap="all" spc="114" dirty="0">
                <a:solidFill>
                  <a:srgbClr val="FFFFFF"/>
                </a:solidFill>
                <a:latin typeface="Franklin Gothic Demi Cond"/>
              </a:rPr>
              <a:t> vision </a:t>
            </a:r>
            <a:r>
              <a:rPr lang="cs-CZ" sz="6600" b="0" strike="noStrike" cap="all" spc="114" dirty="0" err="1">
                <a:solidFill>
                  <a:srgbClr val="FFFFFF"/>
                </a:solidFill>
                <a:latin typeface="Franklin Gothic Demi Cond"/>
              </a:rPr>
              <a:t>of</a:t>
            </a:r>
            <a:r>
              <a:rPr lang="cs-CZ" sz="6600" b="0" strike="noStrike" cap="all" spc="114" dirty="0">
                <a:solidFill>
                  <a:srgbClr val="FFFFFF"/>
                </a:solidFill>
                <a:latin typeface="Franklin Gothic Demi Cond"/>
              </a:rPr>
              <a:t> </a:t>
            </a:r>
            <a:r>
              <a:rPr lang="cs-CZ" sz="6600" b="0" strike="noStrike" cap="all" spc="114" dirty="0" err="1">
                <a:solidFill>
                  <a:srgbClr val="FFFFFF"/>
                </a:solidFill>
                <a:latin typeface="Franklin Gothic Demi Cond"/>
              </a:rPr>
              <a:t>mars</a:t>
            </a:r>
            <a:r>
              <a:rPr lang="cs-CZ" sz="6600" b="0" strike="noStrike" cap="all" spc="114" dirty="0">
                <a:solidFill>
                  <a:srgbClr val="FFFFFF"/>
                </a:solidFill>
                <a:latin typeface="Franklin Gothic Demi Cond"/>
              </a:rPr>
              <a:t> rover</a:t>
            </a:r>
            <a:endParaRPr lang="en-US" sz="6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960120" y="2587680"/>
            <a:ext cx="10267920" cy="3592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93920" indent="-49392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600" b="0" strike="noStrike" spc="46" dirty="0">
                <a:solidFill>
                  <a:srgbClr val="000000"/>
                </a:solidFill>
                <a:latin typeface="Franklin Gothic Medium"/>
              </a:rPr>
              <a:t>power efficient to last long on</a:t>
            </a:r>
            <a:r>
              <a:rPr lang="cs-CZ" sz="2600" b="0" strike="noStrike" spc="46" dirty="0">
                <a:solidFill>
                  <a:srgbClr val="000000"/>
                </a:solidFill>
                <a:latin typeface="Franklin Gothic Medium"/>
              </a:rPr>
              <a:t> h</a:t>
            </a:r>
            <a:r>
              <a:rPr lang="en-US" sz="2600" b="0" strike="noStrike" spc="46" dirty="0" err="1">
                <a:solidFill>
                  <a:srgbClr val="000000"/>
                </a:solidFill>
                <a:latin typeface="Franklin Gothic Medium"/>
              </a:rPr>
              <a:t>arvested</a:t>
            </a:r>
            <a:r>
              <a:rPr lang="en-US" sz="2600" b="0" strike="noStrike" spc="46" dirty="0">
                <a:solidFill>
                  <a:srgbClr val="000000"/>
                </a:solidFill>
                <a:latin typeface="Franklin Gothic Medium"/>
              </a:rPr>
              <a:t> energy</a:t>
            </a: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  <a:p>
            <a:pPr marL="493920" indent="-49392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600" b="0" strike="noStrike" spc="46" dirty="0">
                <a:solidFill>
                  <a:srgbClr val="000000"/>
                </a:solidFill>
                <a:latin typeface="Franklin Gothic Medium"/>
              </a:rPr>
              <a:t>low power communication including</a:t>
            </a:r>
            <a:r>
              <a:rPr lang="cs-CZ" sz="2600" b="0" strike="noStrike" spc="46" dirty="0">
                <a:solidFill>
                  <a:srgbClr val="000000"/>
                </a:solidFill>
                <a:latin typeface="Franklin Gothic Medium"/>
              </a:rPr>
              <a:t> </a:t>
            </a:r>
            <a:r>
              <a:rPr lang="en-US" sz="2600" b="0" strike="noStrike" spc="46" dirty="0">
                <a:solidFill>
                  <a:srgbClr val="000000"/>
                </a:solidFill>
                <a:latin typeface="Franklin Gothic Medium"/>
              </a:rPr>
              <a:t>BLE &amp; LoRa</a:t>
            </a: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  <a:p>
            <a:pPr marL="493920" indent="-49392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600" b="0" strike="noStrike" spc="46" dirty="0">
                <a:solidFill>
                  <a:srgbClr val="000000"/>
                </a:solidFill>
                <a:latin typeface="Franklin Gothic Medium"/>
              </a:rPr>
              <a:t>Environment measurements (°C, RH, LUX)</a:t>
            </a: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  <a:p>
            <a:pPr marL="493920" indent="-49392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Font typeface="StarSymbol"/>
              <a:buChar char="-"/>
            </a:pPr>
            <a:r>
              <a:rPr lang="cs-CZ" sz="2600" b="0" strike="noStrike" spc="46" dirty="0" err="1">
                <a:solidFill>
                  <a:srgbClr val="000000"/>
                </a:solidFill>
                <a:latin typeface="Franklin Gothic Medium"/>
              </a:rPr>
              <a:t>Tilt</a:t>
            </a:r>
            <a:r>
              <a:rPr lang="en-US" sz="2600" b="0" strike="noStrike" spc="46" dirty="0">
                <a:solidFill>
                  <a:srgbClr val="000000"/>
                </a:solidFill>
                <a:latin typeface="Franklin Gothic Medium"/>
              </a:rPr>
              <a:t> detection (gyro)</a:t>
            </a: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  <a:p>
            <a:pPr marL="493920" indent="-49392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600" b="0" strike="noStrike" spc="46" dirty="0">
                <a:solidFill>
                  <a:srgbClr val="000000"/>
                </a:solidFill>
                <a:latin typeface="Franklin Gothic Medium"/>
              </a:rPr>
              <a:t>energy awareness is an important key stone of our system as it relies on harvested energy.</a:t>
            </a: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920" cy="1699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cs-CZ" sz="6600" b="0" strike="noStrike" cap="all" spc="114">
                <a:solidFill>
                  <a:srgbClr val="FFFFFF"/>
                </a:solidFill>
                <a:latin typeface="Franklin Gothic Demi Cond"/>
              </a:rPr>
              <a:t>MVP</a:t>
            </a:r>
            <a:endParaRPr lang="en-US" sz="6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960120" y="2587680"/>
            <a:ext cx="10267920" cy="3592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pos="0" algn="l"/>
              </a:tabLst>
            </a:pPr>
            <a:r>
              <a:rPr lang="en-US" sz="2600" b="0" strike="noStrike" spc="46">
                <a:solidFill>
                  <a:srgbClr val="000000"/>
                </a:solidFill>
                <a:latin typeface="Franklin Gothic Medium"/>
              </a:rPr>
              <a:t>The MVP (Minimal Vital Product) contains the following items: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pos="0" algn="l"/>
              </a:tabLst>
            </a:pPr>
            <a:r>
              <a:rPr lang="en-US" sz="2600" b="0" strike="noStrike" spc="46">
                <a:solidFill>
                  <a:srgbClr val="000000"/>
                </a:solidFill>
                <a:latin typeface="Franklin Gothic Medium"/>
              </a:rPr>
              <a:t>- LoRa module connection that transmits data.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pos="0" algn="l"/>
              </a:tabLst>
            </a:pPr>
            <a:r>
              <a:rPr lang="en-US" sz="2600" b="0" strike="noStrike" spc="46">
                <a:solidFill>
                  <a:srgbClr val="000000"/>
                </a:solidFill>
                <a:latin typeface="Franklin Gothic Medium"/>
              </a:rPr>
              <a:t>- Dashboard to review received data.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pos="0" algn="l"/>
              </a:tabLst>
            </a:pPr>
            <a:r>
              <a:rPr lang="en-US" sz="2600" b="0" strike="noStrike" spc="46">
                <a:solidFill>
                  <a:srgbClr val="000000"/>
                </a:solidFill>
                <a:latin typeface="Franklin Gothic Medium"/>
              </a:rPr>
              <a:t>- The ability to measure temperature and humidity.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pos="0" algn="l"/>
              </a:tabLst>
            </a:pPr>
            <a:r>
              <a:rPr lang="en-US" sz="2600" b="0" strike="noStrike" spc="46">
                <a:solidFill>
                  <a:srgbClr val="000000"/>
                </a:solidFill>
                <a:latin typeface="Franklin Gothic Medium"/>
              </a:rPr>
              <a:t>- Only measure when there is enough energy available.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8"/>
          <p:cNvSpPr/>
          <p:nvPr/>
        </p:nvSpPr>
        <p:spPr>
          <a:xfrm>
            <a:off x="720" y="720"/>
            <a:ext cx="1219140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pic>
        <p:nvPicPr>
          <p:cNvPr id="139" name="Zástupný obsah 4" descr="Obsah obrázku snímek obrazovky, text, černá, černobílá&#10;&#10;Popis byl vytvořen automaticky"/>
          <p:cNvPicPr/>
          <p:nvPr/>
        </p:nvPicPr>
        <p:blipFill>
          <a:blip r:embed="rId3"/>
          <a:srcRect t="2597"/>
          <a:stretch/>
        </p:blipFill>
        <p:spPr>
          <a:xfrm>
            <a:off x="-576000" y="-923400"/>
            <a:ext cx="13834800" cy="7781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960120" y="317880"/>
            <a:ext cx="10267920" cy="1699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cs-CZ" sz="6600" b="0" strike="noStrike" cap="all" spc="114">
                <a:solidFill>
                  <a:srgbClr val="FFFFFF"/>
                </a:solidFill>
                <a:latin typeface="Franklin Gothic Demi Cond"/>
              </a:rPr>
              <a:t>Team Division</a:t>
            </a:r>
            <a:endParaRPr lang="en-US" sz="6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960120" y="2652480"/>
            <a:ext cx="3383280" cy="35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pos="0" algn="l"/>
              </a:tabLst>
            </a:pPr>
            <a:r>
              <a:rPr lang="cs-CZ" sz="2600" b="0" strike="noStrike" spc="46" dirty="0">
                <a:solidFill>
                  <a:srgbClr val="C00000"/>
                </a:solidFill>
                <a:latin typeface="Franklin Gothic Medium"/>
              </a:rPr>
              <a:t>Adam</a:t>
            </a:r>
            <a:endParaRPr lang="en-US" sz="2600" b="0" strike="noStrike" spc="-1" dirty="0">
              <a:solidFill>
                <a:srgbClr val="C00000"/>
              </a:solidFill>
              <a:latin typeface="Arial"/>
            </a:endParaRPr>
          </a:p>
          <a:p>
            <a:pPr marL="457200" indent="-45720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Font typeface="Arial"/>
              <a:buChar char="-"/>
              <a:tabLst>
                <a:tab pos="0" algn="l"/>
              </a:tabLst>
            </a:pPr>
            <a:r>
              <a:rPr lang="cs-CZ" sz="2600" b="0" strike="noStrike" spc="46" dirty="0" err="1">
                <a:solidFill>
                  <a:srgbClr val="000000"/>
                </a:solidFill>
                <a:latin typeface="Franklin Gothic Medium"/>
              </a:rPr>
              <a:t>enviromental</a:t>
            </a:r>
            <a:r>
              <a:rPr lang="cs-CZ" sz="2600" b="0" strike="noStrike" spc="46" dirty="0">
                <a:solidFill>
                  <a:srgbClr val="000000"/>
                </a:solidFill>
                <a:latin typeface="Franklin Gothic Medium"/>
              </a:rPr>
              <a:t> </a:t>
            </a:r>
            <a:r>
              <a:rPr lang="cs-CZ" sz="2600" b="0" strike="noStrike" spc="46" dirty="0" err="1">
                <a:solidFill>
                  <a:srgbClr val="000000"/>
                </a:solidFill>
                <a:latin typeface="Franklin Gothic Medium"/>
              </a:rPr>
              <a:t>sensing</a:t>
            </a: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Font typeface="Arial"/>
              <a:buChar char="-"/>
              <a:tabLst>
                <a:tab pos="0" algn="l"/>
              </a:tabLst>
            </a:pPr>
            <a:r>
              <a:rPr lang="cs-CZ" sz="2600" b="0" strike="noStrike" spc="46" dirty="0" err="1">
                <a:solidFill>
                  <a:srgbClr val="000000"/>
                </a:solidFill>
                <a:latin typeface="Franklin Gothic Medium"/>
              </a:rPr>
              <a:t>Energy</a:t>
            </a:r>
            <a:r>
              <a:rPr lang="cs-CZ" sz="2600" b="0" strike="noStrike" spc="46" dirty="0">
                <a:solidFill>
                  <a:srgbClr val="000000"/>
                </a:solidFill>
                <a:latin typeface="Franklin Gothic Medium"/>
              </a:rPr>
              <a:t> output managment</a:t>
            </a: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ovéPole 3"/>
          <p:cNvSpPr/>
          <p:nvPr/>
        </p:nvSpPr>
        <p:spPr>
          <a:xfrm>
            <a:off x="4840560" y="2652480"/>
            <a:ext cx="3617640" cy="169131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cs-CZ" sz="2600" b="0" strike="noStrike" spc="-1" dirty="0" err="1">
                <a:solidFill>
                  <a:srgbClr val="00B050"/>
                </a:solidFill>
                <a:latin typeface="Franklin Gothic Medium"/>
                <a:ea typeface="DejaVu Sans"/>
              </a:rPr>
              <a:t>Robbe</a:t>
            </a:r>
            <a:endParaRPr lang="en-US" sz="2600" b="0" strike="noStrike" spc="-1" dirty="0">
              <a:solidFill>
                <a:srgbClr val="00B05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cs-CZ" sz="2600" b="0" strike="noStrike" spc="-1" dirty="0">
                <a:solidFill>
                  <a:srgbClr val="000000"/>
                </a:solidFill>
                <a:latin typeface="Franklin Gothic Medium"/>
                <a:ea typeface="DejaVu Sans"/>
              </a:rPr>
              <a:t>BLE</a:t>
            </a: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cs-CZ" sz="2600" b="0" strike="noStrike" spc="-1" dirty="0" err="1">
                <a:solidFill>
                  <a:srgbClr val="000000"/>
                </a:solidFill>
                <a:latin typeface="Franklin Gothic Medium"/>
                <a:ea typeface="DejaVu Sans"/>
              </a:rPr>
              <a:t>Energy</a:t>
            </a:r>
            <a:r>
              <a:rPr lang="cs-CZ" sz="2600" b="0" strike="noStrike" spc="-1" dirty="0">
                <a:solidFill>
                  <a:srgbClr val="000000"/>
                </a:solidFill>
                <a:latin typeface="Franklin Gothic Medium"/>
                <a:ea typeface="DejaVu Sans"/>
              </a:rPr>
              <a:t> </a:t>
            </a:r>
            <a:r>
              <a:rPr lang="cs-CZ" sz="2600" b="0" strike="noStrike" spc="-1" dirty="0" err="1">
                <a:solidFill>
                  <a:srgbClr val="000000"/>
                </a:solidFill>
                <a:latin typeface="Franklin Gothic Medium"/>
                <a:ea typeface="DejaVu Sans"/>
              </a:rPr>
              <a:t>Profiling</a:t>
            </a: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TextovéPole 4"/>
          <p:cNvSpPr/>
          <p:nvPr/>
        </p:nvSpPr>
        <p:spPr>
          <a:xfrm>
            <a:off x="8602560" y="2652480"/>
            <a:ext cx="2962080" cy="169131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cs-CZ" sz="2600" b="0" strike="noStrike" spc="-1" dirty="0">
                <a:solidFill>
                  <a:srgbClr val="0070C0"/>
                </a:solidFill>
                <a:latin typeface="Franklin Gothic Medium"/>
                <a:ea typeface="DejaVu Sans"/>
              </a:rPr>
              <a:t>Thomas</a:t>
            </a:r>
            <a:endParaRPr lang="en-US" sz="2600" b="0" strike="noStrike" spc="-1" dirty="0">
              <a:solidFill>
                <a:srgbClr val="0070C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cs-CZ" sz="2600" b="0" strike="noStrike" spc="-1" dirty="0" err="1">
                <a:solidFill>
                  <a:srgbClr val="000000"/>
                </a:solidFill>
                <a:latin typeface="Franklin Gothic Medium"/>
                <a:ea typeface="DejaVu Sans"/>
              </a:rPr>
              <a:t>Gyroscope</a:t>
            </a:r>
            <a:r>
              <a:rPr lang="cs-CZ" sz="2600" b="0" strike="noStrike" spc="-1" dirty="0">
                <a:solidFill>
                  <a:srgbClr val="000000"/>
                </a:solidFill>
                <a:latin typeface="Franklin Gothic Medium"/>
                <a:ea typeface="DejaVu Sans"/>
              </a:rPr>
              <a:t> </a:t>
            </a: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cs-CZ" sz="2600" b="0" strike="noStrike" spc="-1" dirty="0" err="1">
                <a:solidFill>
                  <a:srgbClr val="000000"/>
                </a:solidFill>
                <a:latin typeface="Franklin Gothic Medium"/>
                <a:ea typeface="DejaVu Sans"/>
              </a:rPr>
              <a:t>LoRa</a:t>
            </a: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cs-CZ" sz="2600" b="0" strike="noStrike" spc="-1" dirty="0">
                <a:solidFill>
                  <a:srgbClr val="000000"/>
                </a:solidFill>
                <a:latin typeface="Franklin Gothic Medium"/>
                <a:ea typeface="DejaVu Sans"/>
              </a:rPr>
              <a:t>Dashboard</a:t>
            </a: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9"/>
          <p:cNvSpPr/>
          <p:nvPr/>
        </p:nvSpPr>
        <p:spPr>
          <a:xfrm>
            <a:off x="0" y="4206240"/>
            <a:ext cx="12191400" cy="2651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 useBgFill="1">
        <p:nvSpPr>
          <p:cNvPr id="149" name="Rectangle 1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pic>
        <p:nvPicPr>
          <p:cNvPr id="150" name="Zástupný obsah 4" descr="Obsah obrázku text, snímek obrazovky, Paralelní, číslo&#10;&#10;Popis byl vytvořen automaticky"/>
          <p:cNvPicPr/>
          <p:nvPr/>
        </p:nvPicPr>
        <p:blipFill>
          <a:blip r:embed="rId3"/>
          <a:srcRect t="6493" b="7603"/>
          <a:stretch/>
        </p:blipFill>
        <p:spPr>
          <a:xfrm>
            <a:off x="1440" y="0"/>
            <a:ext cx="12188160" cy="6857280"/>
          </a:xfrm>
          <a:prstGeom prst="rect">
            <a:avLst/>
          </a:prstGeom>
          <a:ln w="0">
            <a:noFill/>
          </a:ln>
        </p:spPr>
      </p:pic>
      <p:sp>
        <p:nvSpPr>
          <p:cNvPr id="151" name="Rectangle 13"/>
          <p:cNvSpPr/>
          <p:nvPr/>
        </p:nvSpPr>
        <p:spPr>
          <a:xfrm>
            <a:off x="0" y="0"/>
            <a:ext cx="7778520" cy="6857280"/>
          </a:xfrm>
          <a:prstGeom prst="rect">
            <a:avLst/>
          </a:prstGeom>
          <a:gradFill rotWithShape="0">
            <a:gsLst>
              <a:gs pos="42000">
                <a:srgbClr val="000000">
                  <a:alpha val="30196"/>
                </a:srgbClr>
              </a:gs>
              <a:gs pos="100000">
                <a:srgbClr val="000000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29"/>
          <p:cNvSpPr/>
          <p:nvPr/>
        </p:nvSpPr>
        <p:spPr>
          <a:xfrm>
            <a:off x="0" y="4206240"/>
            <a:ext cx="12191400" cy="2651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 useBgFill="1">
        <p:nvSpPr>
          <p:cNvPr id="153" name="Rectangle 3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154" name="Rectangle 33"/>
          <p:cNvSpPr/>
          <p:nvPr/>
        </p:nvSpPr>
        <p:spPr>
          <a:xfrm>
            <a:off x="0" y="4212720"/>
            <a:ext cx="12191400" cy="2644560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961560" y="4572000"/>
            <a:ext cx="10267920" cy="1168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7200" b="0" strike="noStrike" cap="all" spc="114">
                <a:solidFill>
                  <a:srgbClr val="FFFFFF"/>
                </a:solidFill>
                <a:latin typeface="Franklin Gothic Demi Cond"/>
              </a:rPr>
              <a:t>Sensing</a:t>
            </a:r>
            <a:endParaRPr lang="en-US" sz="7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961560" y="5744880"/>
            <a:ext cx="10267920" cy="516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algn="ct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None/>
              <a:tabLst>
                <a:tab pos="0" algn="l"/>
              </a:tabLst>
            </a:pPr>
            <a:r>
              <a:rPr lang="en-US" sz="2400" b="0" strike="noStrike" spc="46">
                <a:solidFill>
                  <a:srgbClr val="FFFFFF"/>
                </a:solidFill>
                <a:latin typeface="Franklin Gothic Medium"/>
              </a:rPr>
              <a:t>asd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" name="Obrázek 24" descr="Obsah obrázku Počítačová komponenta, elektronika, flash disk&#10;&#10;Popis byl vytvořen automaticky"/>
          <p:cNvPicPr/>
          <p:nvPr/>
        </p:nvPicPr>
        <p:blipFill>
          <a:blip r:embed="rId3"/>
          <a:stretch/>
        </p:blipFill>
        <p:spPr>
          <a:xfrm>
            <a:off x="938880" y="639720"/>
            <a:ext cx="3081960" cy="3081960"/>
          </a:xfrm>
          <a:prstGeom prst="rect">
            <a:avLst/>
          </a:prstGeom>
          <a:ln w="0">
            <a:noFill/>
          </a:ln>
        </p:spPr>
      </p:pic>
      <p:pic>
        <p:nvPicPr>
          <p:cNvPr id="158" name="Obrázek 6" descr="Obsah obrázku kruh, elektronika&#10;&#10;Popis byl vytvořen automaticky"/>
          <p:cNvPicPr/>
          <p:nvPr/>
        </p:nvPicPr>
        <p:blipFill>
          <a:blip r:embed="rId4"/>
          <a:stretch/>
        </p:blipFill>
        <p:spPr>
          <a:xfrm>
            <a:off x="4554720" y="639720"/>
            <a:ext cx="3081960" cy="3081960"/>
          </a:xfrm>
          <a:prstGeom prst="rect">
            <a:avLst/>
          </a:prstGeom>
          <a:ln w="0">
            <a:noFill/>
          </a:ln>
        </p:spPr>
      </p:pic>
      <p:pic>
        <p:nvPicPr>
          <p:cNvPr id="159" name="Obrázek 4" descr="Obsah obrázku Elektronické inženýrství, elektronika, Obvodoví součástka, Elektronická součástka&#10;&#10;Popis byl vytvořen automaticky"/>
          <p:cNvPicPr/>
          <p:nvPr/>
        </p:nvPicPr>
        <p:blipFill>
          <a:blip r:embed="rId5"/>
          <a:stretch/>
        </p:blipFill>
        <p:spPr>
          <a:xfrm>
            <a:off x="8146440" y="1006560"/>
            <a:ext cx="3130560" cy="2347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9"/>
          <p:cNvSpPr/>
          <p:nvPr/>
        </p:nvSpPr>
        <p:spPr>
          <a:xfrm>
            <a:off x="0" y="4206240"/>
            <a:ext cx="12191400" cy="2651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 useBgFill="1">
        <p:nvSpPr>
          <p:cNvPr id="161" name="Rectangle 1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162" name="Rectangle 13"/>
          <p:cNvSpPr/>
          <p:nvPr/>
        </p:nvSpPr>
        <p:spPr>
          <a:xfrm>
            <a:off x="0" y="4212720"/>
            <a:ext cx="12191400" cy="2644560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Franklin Gothic Medium"/>
              <a:ea typeface="DejaVu Sans"/>
            </a:endParaRPr>
          </a:p>
        </p:txBody>
      </p:sp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961560" y="4572000"/>
            <a:ext cx="10267920" cy="1168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7200" b="0" strike="noStrike" cap="all" spc="114">
                <a:solidFill>
                  <a:srgbClr val="FFFFFF"/>
                </a:solidFill>
                <a:latin typeface="Franklin Gothic Demi Cond"/>
              </a:rPr>
              <a:t>I2C</a:t>
            </a:r>
            <a:endParaRPr lang="en-US" sz="7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Zástupný obsah 3" descr="Obsah obrázku text, diagram, snímek obrazovky, Písmo&#10;&#10;Popis byl vytvořen automaticky"/>
          <p:cNvPicPr/>
          <p:nvPr/>
        </p:nvPicPr>
        <p:blipFill>
          <a:blip r:embed="rId3"/>
          <a:stretch/>
        </p:blipFill>
        <p:spPr>
          <a:xfrm>
            <a:off x="1702080" y="639720"/>
            <a:ext cx="3363120" cy="3081960"/>
          </a:xfrm>
          <a:prstGeom prst="rect">
            <a:avLst/>
          </a:prstGeom>
          <a:ln w="0">
            <a:noFill/>
          </a:ln>
        </p:spPr>
      </p:pic>
      <p:pic>
        <p:nvPicPr>
          <p:cNvPr id="165" name="Obrázek 4" descr="Obsah obrázku text, Písmo, řada/pruh, účtenka&#10;&#10;Popis byl vytvořen automaticky"/>
          <p:cNvPicPr/>
          <p:nvPr/>
        </p:nvPicPr>
        <p:blipFill>
          <a:blip r:embed="rId4"/>
          <a:stretch/>
        </p:blipFill>
        <p:spPr>
          <a:xfrm>
            <a:off x="6338160" y="1508040"/>
            <a:ext cx="4938480" cy="1345320"/>
          </a:xfrm>
          <a:prstGeom prst="rect">
            <a:avLst/>
          </a:prstGeom>
          <a:ln w="0">
            <a:noFill/>
          </a:ln>
        </p:spPr>
      </p:pic>
      <p:pic>
        <p:nvPicPr>
          <p:cNvPr id="166" name="Obrázek 6"/>
          <p:cNvPicPr/>
          <p:nvPr/>
        </p:nvPicPr>
        <p:blipFill>
          <a:blip r:embed="rId5"/>
          <a:srcRect l="1356" t="3139" r="658"/>
          <a:stretch/>
        </p:blipFill>
        <p:spPr>
          <a:xfrm>
            <a:off x="73080" y="4474080"/>
            <a:ext cx="5288040" cy="1743480"/>
          </a:xfrm>
          <a:prstGeom prst="rect">
            <a:avLst/>
          </a:prstGeom>
          <a:ln w="0">
            <a:noFill/>
          </a:ln>
        </p:spPr>
      </p:pic>
      <p:sp>
        <p:nvSpPr>
          <p:cNvPr id="167" name="TextovéPole 2"/>
          <p:cNvSpPr/>
          <p:nvPr/>
        </p:nvSpPr>
        <p:spPr>
          <a:xfrm>
            <a:off x="7133760" y="4278960"/>
            <a:ext cx="4250160" cy="2558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cs-CZ" sz="1800" b="0" strike="noStrike" spc="-1">
                <a:solidFill>
                  <a:srgbClr val="F8F7F5"/>
                </a:solidFill>
                <a:latin typeface="Franklin Gothic Medium"/>
                <a:ea typeface="DejaVu Sans"/>
              </a:rPr>
              <a:t>Overall i would probably just talk about the ideal way of sensing and how it should be done,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cs-CZ" sz="1800" b="0" strike="noStrike" spc="-1">
                <a:solidFill>
                  <a:srgbClr val="F8F7F5"/>
                </a:solidFill>
                <a:latin typeface="Franklin Gothic Medium"/>
                <a:ea typeface="DejaVu Sans"/>
              </a:rPr>
              <a:t>Then i would like mention that its my firs time  doind I2C communication and then i could show my code that will hopefully whork by then.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cs-CZ" sz="1800" b="0" strike="noStrike" spc="-1">
                <a:solidFill>
                  <a:srgbClr val="F8F7F5"/>
                </a:solidFill>
                <a:latin typeface="Franklin Gothic Medium"/>
                <a:ea typeface="DejaVu Sans"/>
              </a:rPr>
              <a:t>I could also mention the photo resistor idea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rgbClr val="000000"/>
      </a:dk1>
      <a:lt1>
        <a:srgbClr val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JuxtaposeVTI">
  <a:themeElements>
    <a:clrScheme name="Juxtapose">
      <a:dk1>
        <a:srgbClr val="000000"/>
      </a:dk1>
      <a:lt1>
        <a:srgbClr val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</TotalTime>
  <Words>340</Words>
  <Application>Microsoft Office PowerPoint</Application>
  <PresentationFormat>Širokoúhlá obrazovka</PresentationFormat>
  <Paragraphs>89</Paragraphs>
  <Slides>17</Slides>
  <Notes>16</Notes>
  <HiddenSlides>0</HiddenSlides>
  <MMClips>0</MMClips>
  <ScaleCrop>false</ScaleCrop>
  <HeadingPairs>
    <vt:vector size="6" baseType="variant">
      <vt:variant>
        <vt:lpstr>Použitá písma</vt:lpstr>
      </vt:variant>
      <vt:variant>
        <vt:i4>8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17</vt:i4>
      </vt:variant>
    </vt:vector>
  </HeadingPairs>
  <TitlesOfParts>
    <vt:vector size="27" baseType="lpstr">
      <vt:lpstr>Aptos</vt:lpstr>
      <vt:lpstr>Arial</vt:lpstr>
      <vt:lpstr>Franklin Gothic Demi Cond</vt:lpstr>
      <vt:lpstr>Franklin Gothic Medium</vt:lpstr>
      <vt:lpstr>StarSymbol</vt:lpstr>
      <vt:lpstr>Symbol</vt:lpstr>
      <vt:lpstr>Times New Roman</vt:lpstr>
      <vt:lpstr>Wingdings</vt:lpstr>
      <vt:lpstr>JuxtaposeVTI</vt:lpstr>
      <vt:lpstr>JuxtaposeVTI</vt:lpstr>
      <vt:lpstr>Simple stupid Rover</vt:lpstr>
      <vt:lpstr>S.S.R.</vt:lpstr>
      <vt:lpstr>The vision of mars rover</vt:lpstr>
      <vt:lpstr>MVP</vt:lpstr>
      <vt:lpstr>Prezentace aplikace PowerPoint</vt:lpstr>
      <vt:lpstr>Team Division</vt:lpstr>
      <vt:lpstr>Prezentace aplikace PowerPoint</vt:lpstr>
      <vt:lpstr>Sensing</vt:lpstr>
      <vt:lpstr>I2C</vt:lpstr>
      <vt:lpstr>Energy profiling</vt:lpstr>
      <vt:lpstr>Energy profiling</vt:lpstr>
      <vt:lpstr>Energy profiling</vt:lpstr>
      <vt:lpstr>Energy profiling</vt:lpstr>
      <vt:lpstr>BLE comm</vt:lpstr>
      <vt:lpstr>Lorawan ith moderated nodered server !!! </vt:lpstr>
      <vt:lpstr>Gyroscope IMU </vt:lpstr>
      <vt:lpstr>Enegry output managmenT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Adam Hejduk</dc:creator>
  <dc:description/>
  <cp:lastModifiedBy>Adam Hejduk</cp:lastModifiedBy>
  <cp:revision>14</cp:revision>
  <dcterms:created xsi:type="dcterms:W3CDTF">2024-11-13T10:10:57Z</dcterms:created>
  <dcterms:modified xsi:type="dcterms:W3CDTF">2024-11-19T16:28:42Z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Širokoúhlá obrazovka</vt:lpwstr>
  </property>
  <property fmtid="{D5CDD505-2E9C-101B-9397-08002B2CF9AE}" pid="3" name="Slides">
    <vt:i4>17</vt:i4>
  </property>
</Properties>
</file>